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9D3A862-D1EE-4217-9959-6DB1DBD37D42}" type="datetimeFigureOut">
              <a:rPr kumimoji="1" lang="ja-JP" altLang="en-US" smtClean="0"/>
              <a:t>2025/7/28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3224240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9D3A862-D1EE-4217-9959-6DB1DBD37D42}" type="datetimeFigureOut">
              <a:rPr kumimoji="1" lang="ja-JP" altLang="en-US" smtClean="0"/>
              <a:t>2025/7/28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2641910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9D3A862-D1EE-4217-9959-6DB1DBD37D42}" type="datetimeFigureOut">
              <a:rPr kumimoji="1" lang="ja-JP" altLang="en-US" smtClean="0"/>
              <a:t>2025/7/28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2283761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9D3A862-D1EE-4217-9959-6DB1DBD37D42}" type="datetimeFigureOut">
              <a:rPr kumimoji="1" lang="ja-JP" altLang="en-US" smtClean="0"/>
              <a:t>2025/7/28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1392674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9D3A862-D1EE-4217-9959-6DB1DBD37D42}" type="datetimeFigureOut">
              <a:rPr kumimoji="1" lang="ja-JP" altLang="en-US" smtClean="0"/>
              <a:t>2025/7/28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1532771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39D3A862-D1EE-4217-9959-6DB1DBD37D42}" type="datetimeFigureOut">
              <a:rPr kumimoji="1" lang="ja-JP" altLang="en-US" smtClean="0"/>
              <a:t>2025/7/28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225068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9D3A862-D1EE-4217-9959-6DB1DBD37D42}" type="datetimeFigureOut">
              <a:rPr kumimoji="1" lang="ja-JP" altLang="en-US" smtClean="0"/>
              <a:t>2025/7/28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1398542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9D3A862-D1EE-4217-9959-6DB1DBD37D42}" type="datetimeFigureOut">
              <a:rPr kumimoji="1" lang="ja-JP" altLang="en-US" smtClean="0"/>
              <a:t>2025/7/28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3619387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9D3A862-D1EE-4217-9959-6DB1DBD37D42}" type="datetimeFigureOut">
              <a:rPr kumimoji="1" lang="ja-JP" altLang="en-US" smtClean="0"/>
              <a:t>2025/7/28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3086584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9D3A862-D1EE-4217-9959-6DB1DBD37D42}" type="datetimeFigureOut">
              <a:rPr kumimoji="1" lang="ja-JP" altLang="en-US" smtClean="0"/>
              <a:t>2025/7/28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3128793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9D3A862-D1EE-4217-9959-6DB1DBD37D42}" type="datetimeFigureOut">
              <a:rPr kumimoji="1" lang="ja-JP" altLang="en-US" smtClean="0"/>
              <a:t>2025/7/28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2449304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D3A862-D1EE-4217-9959-6DB1DBD37D42}" type="datetimeFigureOut">
              <a:rPr kumimoji="1" lang="ja-JP" altLang="en-US" smtClean="0"/>
              <a:t>2025/7/28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CD2E73-AE10-453B-8C6C-BC45490136FD}" type="slidenum">
              <a:rPr kumimoji="1" lang="ja-JP" altLang="en-US" smtClean="0"/>
              <a:t>‹#›</a:t>
            </a:fld>
            <a:endParaRPr kumimoji="1" lang="ja-JP" altLang="en-US"/>
          </a:p>
        </p:txBody>
      </p:sp>
    </p:spTree>
    <p:extLst>
      <p:ext uri="{BB962C8B-B14F-4D97-AF65-F5344CB8AC3E}">
        <p14:creationId xmlns:p14="http://schemas.microsoft.com/office/powerpoint/2010/main" val="771453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596537" y="860342"/>
            <a:ext cx="11125200" cy="102978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596537" y="2338245"/>
            <a:ext cx="11125200" cy="200719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627016" y="4787050"/>
            <a:ext cx="11125200" cy="105809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4794070" y="1907175"/>
            <a:ext cx="2272937" cy="4180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a:off x="4833259" y="4358423"/>
            <a:ext cx="2272937" cy="4051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p>
          <a:p>
            <a:pPr algn="ctr"/>
            <a:endParaRPr lang="en-US" altLang="ja-JP" dirty="0"/>
          </a:p>
          <a:p>
            <a:pPr algn="ctr"/>
            <a:endParaRPr kumimoji="1" lang="en-US" altLang="ja-JP" dirty="0" smtClean="0"/>
          </a:p>
          <a:p>
            <a:pPr algn="ctr"/>
            <a:endParaRPr kumimoji="1" lang="ja-JP" altLang="en-US" dirty="0"/>
          </a:p>
        </p:txBody>
      </p:sp>
      <p:sp>
        <p:nvSpPr>
          <p:cNvPr id="13" name="正方形/長方形 12"/>
          <p:cNvSpPr/>
          <p:nvPr/>
        </p:nvSpPr>
        <p:spPr>
          <a:xfrm>
            <a:off x="300147" y="180306"/>
            <a:ext cx="1907476" cy="42727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タイトル 1"/>
          <p:cNvSpPr txBox="1">
            <a:spLocks/>
          </p:cNvSpPr>
          <p:nvPr/>
        </p:nvSpPr>
        <p:spPr>
          <a:xfrm>
            <a:off x="287084" y="102885"/>
            <a:ext cx="9292046" cy="57580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800" b="1" dirty="0" smtClean="0">
                <a:latin typeface="+mn-ea"/>
                <a:ea typeface="+mn-ea"/>
              </a:rPr>
              <a:t>申請</a:t>
            </a:r>
            <a:r>
              <a:rPr lang="ja-JP" altLang="en-US" sz="2800" b="1" dirty="0" smtClean="0">
                <a:latin typeface="+mn-ea"/>
                <a:ea typeface="+mn-ea"/>
              </a:rPr>
              <a:t>の流れ</a:t>
            </a:r>
            <a:endParaRPr lang="ja-JP" altLang="en-US" sz="2800" b="1" dirty="0">
              <a:latin typeface="+mn-ea"/>
              <a:ea typeface="+mn-ea"/>
            </a:endParaRPr>
          </a:p>
        </p:txBody>
      </p:sp>
      <p:sp>
        <p:nvSpPr>
          <p:cNvPr id="16" name="テキスト ボックス 15"/>
          <p:cNvSpPr txBox="1"/>
          <p:nvPr/>
        </p:nvSpPr>
        <p:spPr>
          <a:xfrm>
            <a:off x="627016" y="935746"/>
            <a:ext cx="11094721" cy="369332"/>
          </a:xfrm>
          <a:prstGeom prst="rect">
            <a:avLst/>
          </a:prstGeom>
          <a:noFill/>
        </p:spPr>
        <p:txBody>
          <a:bodyPr wrap="square" rtlCol="0">
            <a:spAutoFit/>
          </a:bodyPr>
          <a:lstStyle/>
          <a:p>
            <a:r>
              <a:rPr kumimoji="1" lang="en-US" altLang="ja-JP" b="1" dirty="0" smtClean="0"/>
              <a:t>Step1.</a:t>
            </a:r>
            <a:r>
              <a:rPr lang="ja-JP" altLang="en-US" b="1" dirty="0"/>
              <a:t> </a:t>
            </a:r>
            <a:r>
              <a:rPr kumimoji="1" lang="ja-JP" altLang="en-US" b="1" dirty="0" smtClean="0"/>
              <a:t>事前準備</a:t>
            </a:r>
            <a:endParaRPr kumimoji="1" lang="en-US" altLang="ja-JP" b="1" dirty="0" smtClean="0"/>
          </a:p>
        </p:txBody>
      </p:sp>
      <p:sp>
        <p:nvSpPr>
          <p:cNvPr id="17" name="テキスト ボックス 16"/>
          <p:cNvSpPr txBox="1"/>
          <p:nvPr/>
        </p:nvSpPr>
        <p:spPr>
          <a:xfrm>
            <a:off x="570411" y="1363955"/>
            <a:ext cx="11408228" cy="369332"/>
          </a:xfrm>
          <a:prstGeom prst="rect">
            <a:avLst/>
          </a:prstGeom>
          <a:noFill/>
        </p:spPr>
        <p:txBody>
          <a:bodyPr wrap="square" rtlCol="0">
            <a:spAutoFit/>
          </a:bodyPr>
          <a:lstStyle/>
          <a:p>
            <a:pPr lvl="0"/>
            <a:r>
              <a:rPr lang="ja-JP" altLang="en-US" dirty="0" smtClean="0">
                <a:solidFill>
                  <a:prstClr val="black"/>
                </a:solidFill>
              </a:rPr>
              <a:t>指定</a:t>
            </a:r>
            <a:r>
              <a:rPr lang="ja-JP" altLang="en-US" dirty="0">
                <a:solidFill>
                  <a:prstClr val="black"/>
                </a:solidFill>
              </a:rPr>
              <a:t>様式において、公認会計士等（</a:t>
            </a:r>
            <a:r>
              <a:rPr lang="en-US" altLang="ja-JP" dirty="0">
                <a:solidFill>
                  <a:prstClr val="black"/>
                </a:solidFill>
              </a:rPr>
              <a:t>※</a:t>
            </a:r>
            <a:r>
              <a:rPr lang="ja-JP" altLang="en-US" dirty="0">
                <a:solidFill>
                  <a:prstClr val="black"/>
                </a:solidFill>
              </a:rPr>
              <a:t>１</a:t>
            </a:r>
            <a:r>
              <a:rPr lang="ja-JP" altLang="en-US" dirty="0" smtClean="0">
                <a:solidFill>
                  <a:prstClr val="black"/>
                </a:solidFill>
              </a:rPr>
              <a:t>）</a:t>
            </a:r>
            <a:r>
              <a:rPr lang="ja-JP" altLang="en-US" dirty="0">
                <a:solidFill>
                  <a:prstClr val="black"/>
                </a:solidFill>
              </a:rPr>
              <a:t>から</a:t>
            </a:r>
            <a:r>
              <a:rPr lang="ja-JP" altLang="en-US" dirty="0" smtClean="0">
                <a:solidFill>
                  <a:prstClr val="black"/>
                </a:solidFill>
              </a:rPr>
              <a:t>資本性</a:t>
            </a:r>
            <a:r>
              <a:rPr lang="ja-JP" altLang="en-US" dirty="0">
                <a:solidFill>
                  <a:prstClr val="black"/>
                </a:solidFill>
              </a:rPr>
              <a:t>借入金に該当する借入金であること等の証明を</a:t>
            </a:r>
            <a:r>
              <a:rPr lang="ja-JP" altLang="en-US" dirty="0" smtClean="0">
                <a:solidFill>
                  <a:prstClr val="black"/>
                </a:solidFill>
              </a:rPr>
              <a:t>うける</a:t>
            </a:r>
            <a:endParaRPr lang="en-US" altLang="ja-JP" dirty="0">
              <a:solidFill>
                <a:prstClr val="black"/>
              </a:solidFill>
            </a:endParaRPr>
          </a:p>
        </p:txBody>
      </p:sp>
      <p:sp>
        <p:nvSpPr>
          <p:cNvPr id="18" name="テキスト ボックス 17"/>
          <p:cNvSpPr txBox="1"/>
          <p:nvPr/>
        </p:nvSpPr>
        <p:spPr>
          <a:xfrm>
            <a:off x="687978" y="6015843"/>
            <a:ext cx="10998926" cy="646331"/>
          </a:xfrm>
          <a:prstGeom prst="rect">
            <a:avLst/>
          </a:prstGeom>
          <a:noFill/>
        </p:spPr>
        <p:txBody>
          <a:bodyPr wrap="square" rtlCol="0">
            <a:spAutoFit/>
          </a:bodyPr>
          <a:lstStyle/>
          <a:p>
            <a:pPr lvl="0"/>
            <a:r>
              <a:rPr lang="en-US" altLang="ja-JP" sz="1200" dirty="0">
                <a:solidFill>
                  <a:prstClr val="black"/>
                </a:solidFill>
              </a:rPr>
              <a:t>※</a:t>
            </a:r>
            <a:r>
              <a:rPr lang="ja-JP" altLang="en-US" sz="1200" dirty="0">
                <a:solidFill>
                  <a:prstClr val="black"/>
                </a:solidFill>
              </a:rPr>
              <a:t>１ 建設業法施行規則第</a:t>
            </a:r>
            <a:r>
              <a:rPr lang="en-US" altLang="ja-JP" sz="1200" dirty="0">
                <a:solidFill>
                  <a:prstClr val="black"/>
                </a:solidFill>
              </a:rPr>
              <a:t>18</a:t>
            </a:r>
            <a:r>
              <a:rPr lang="ja-JP" altLang="en-US" sz="1200" dirty="0">
                <a:solidFill>
                  <a:prstClr val="black"/>
                </a:solidFill>
              </a:rPr>
              <a:t>条の３第３項第２号イ、ロ（登録経理試験の一級試験に合格した者に限る。）、ハ（登録経理講習の一級講習を受講したものに</a:t>
            </a:r>
            <a:r>
              <a:rPr lang="ja-JP" altLang="en-US" sz="1200" dirty="0" smtClean="0">
                <a:solidFill>
                  <a:prstClr val="black"/>
                </a:solidFill>
              </a:rPr>
              <a:t>限</a:t>
            </a:r>
            <a:endParaRPr lang="en-US" altLang="ja-JP" sz="1200" dirty="0" smtClean="0">
              <a:solidFill>
                <a:prstClr val="black"/>
              </a:solidFill>
            </a:endParaRPr>
          </a:p>
          <a:p>
            <a:pPr lvl="0"/>
            <a:r>
              <a:rPr lang="ja-JP" altLang="en-US" sz="1200" dirty="0" smtClean="0">
                <a:solidFill>
                  <a:prstClr val="black"/>
                </a:solidFill>
              </a:rPr>
              <a:t> 　　る</a:t>
            </a:r>
            <a:r>
              <a:rPr lang="ja-JP" altLang="en-US" sz="1200" dirty="0">
                <a:solidFill>
                  <a:prstClr val="black"/>
                </a:solidFill>
              </a:rPr>
              <a:t>。）及びニ（令和２年国土交通省告示第</a:t>
            </a:r>
            <a:r>
              <a:rPr lang="en-US" altLang="ja-JP" sz="1200" dirty="0">
                <a:solidFill>
                  <a:prstClr val="black"/>
                </a:solidFill>
              </a:rPr>
              <a:t>1060</a:t>
            </a:r>
            <a:r>
              <a:rPr lang="ja-JP" altLang="en-US" sz="1200" dirty="0">
                <a:solidFill>
                  <a:prstClr val="black"/>
                </a:solidFill>
              </a:rPr>
              <a:t>号第５号に該当するものに限る。）に掲げる者（公認会計士・税理士・建設業経理士１級</a:t>
            </a:r>
            <a:r>
              <a:rPr lang="ja-JP" altLang="en-US" sz="1200" dirty="0" smtClean="0">
                <a:solidFill>
                  <a:prstClr val="black"/>
                </a:solidFill>
              </a:rPr>
              <a:t>）</a:t>
            </a:r>
            <a:endParaRPr lang="en-US" altLang="ja-JP" sz="1200" dirty="0" smtClean="0">
              <a:solidFill>
                <a:prstClr val="black"/>
              </a:solidFill>
            </a:endParaRPr>
          </a:p>
          <a:p>
            <a:pPr lvl="0"/>
            <a:r>
              <a:rPr lang="en-US" altLang="ja-JP" sz="1200" dirty="0" smtClean="0">
                <a:solidFill>
                  <a:prstClr val="black"/>
                </a:solidFill>
              </a:rPr>
              <a:t>※</a:t>
            </a:r>
            <a:r>
              <a:rPr lang="ja-JP" altLang="en-US" sz="1200" dirty="0" smtClean="0">
                <a:solidFill>
                  <a:prstClr val="black"/>
                </a:solidFill>
              </a:rPr>
              <a:t>２ </a:t>
            </a:r>
            <a:r>
              <a:rPr lang="en-US" altLang="ja-JP" sz="1200" dirty="0">
                <a:solidFill>
                  <a:prstClr val="black"/>
                </a:solidFill>
              </a:rPr>
              <a:t>S</a:t>
            </a:r>
            <a:r>
              <a:rPr lang="en-US" altLang="ja-JP" sz="1200" smtClean="0">
                <a:solidFill>
                  <a:prstClr val="black"/>
                </a:solidFill>
              </a:rPr>
              <a:t>tep</a:t>
            </a:r>
            <a:r>
              <a:rPr lang="ja-JP" altLang="en-US" sz="1200" dirty="0" smtClean="0">
                <a:solidFill>
                  <a:prstClr val="black"/>
                </a:solidFill>
              </a:rPr>
              <a:t>２の詳細は、登録経営状況分析機関にお問い合わせください。</a:t>
            </a:r>
            <a:endParaRPr lang="en-US" altLang="ja-JP" sz="1200" dirty="0">
              <a:solidFill>
                <a:prstClr val="black"/>
              </a:solidFill>
            </a:endParaRPr>
          </a:p>
        </p:txBody>
      </p:sp>
      <p:sp>
        <p:nvSpPr>
          <p:cNvPr id="20" name="テキスト ボックス 19"/>
          <p:cNvSpPr txBox="1"/>
          <p:nvPr/>
        </p:nvSpPr>
        <p:spPr>
          <a:xfrm>
            <a:off x="674915" y="2406521"/>
            <a:ext cx="5373188" cy="369332"/>
          </a:xfrm>
          <a:prstGeom prst="rect">
            <a:avLst/>
          </a:prstGeom>
          <a:noFill/>
        </p:spPr>
        <p:txBody>
          <a:bodyPr wrap="square" rtlCol="0">
            <a:spAutoFit/>
          </a:bodyPr>
          <a:lstStyle/>
          <a:p>
            <a:r>
              <a:rPr kumimoji="1" lang="en-US" altLang="ja-JP" b="1" dirty="0" smtClean="0"/>
              <a:t>Step2.</a:t>
            </a:r>
            <a:r>
              <a:rPr lang="ja-JP" altLang="en-US" b="1" dirty="0"/>
              <a:t> </a:t>
            </a:r>
            <a:r>
              <a:rPr kumimoji="1" lang="ja-JP" altLang="en-US" b="1" dirty="0" smtClean="0"/>
              <a:t>登録経営状況分析機関への</a:t>
            </a:r>
            <a:r>
              <a:rPr kumimoji="1" lang="ja-JP" altLang="en-US" b="1" dirty="0" smtClean="0"/>
              <a:t>提出（</a:t>
            </a:r>
            <a:r>
              <a:rPr kumimoji="1" lang="en-US" altLang="ja-JP" b="1" dirty="0" smtClean="0"/>
              <a:t>※</a:t>
            </a:r>
            <a:r>
              <a:rPr kumimoji="1" lang="ja-JP" altLang="en-US" b="1" dirty="0" smtClean="0"/>
              <a:t>２）</a:t>
            </a:r>
            <a:endParaRPr kumimoji="1" lang="ja-JP" altLang="en-US" b="1" dirty="0"/>
          </a:p>
        </p:txBody>
      </p:sp>
      <p:sp>
        <p:nvSpPr>
          <p:cNvPr id="21" name="テキスト ボックス 20"/>
          <p:cNvSpPr txBox="1"/>
          <p:nvPr/>
        </p:nvSpPr>
        <p:spPr>
          <a:xfrm>
            <a:off x="387529" y="2762790"/>
            <a:ext cx="11155680" cy="369332"/>
          </a:xfrm>
          <a:prstGeom prst="rect">
            <a:avLst/>
          </a:prstGeom>
          <a:noFill/>
        </p:spPr>
        <p:txBody>
          <a:bodyPr wrap="square" rtlCol="0">
            <a:spAutoFit/>
          </a:bodyPr>
          <a:lstStyle/>
          <a:p>
            <a:r>
              <a:rPr lang="ja-JP" altLang="en-US" dirty="0" smtClean="0"/>
              <a:t>　経営状況分析を申請する際に、以下の</a:t>
            </a:r>
            <a:r>
              <a:rPr lang="ja-JP" altLang="en-US" dirty="0"/>
              <a:t>資料</a:t>
            </a:r>
            <a:r>
              <a:rPr lang="ja-JP" altLang="en-US" dirty="0" smtClean="0"/>
              <a:t>を分析機関へ提出する</a:t>
            </a:r>
            <a:endParaRPr lang="en-US" altLang="ja-JP" dirty="0" smtClean="0"/>
          </a:p>
        </p:txBody>
      </p:sp>
      <p:sp>
        <p:nvSpPr>
          <p:cNvPr id="23" name="テキスト ボックス 22"/>
          <p:cNvSpPr txBox="1"/>
          <p:nvPr/>
        </p:nvSpPr>
        <p:spPr>
          <a:xfrm>
            <a:off x="609600" y="3145108"/>
            <a:ext cx="11656422" cy="1200329"/>
          </a:xfrm>
          <a:prstGeom prst="rect">
            <a:avLst/>
          </a:prstGeom>
          <a:noFill/>
        </p:spPr>
        <p:txBody>
          <a:bodyPr wrap="square" rtlCol="0">
            <a:spAutoFit/>
          </a:bodyPr>
          <a:lstStyle/>
          <a:p>
            <a:pPr lvl="0"/>
            <a:r>
              <a:rPr lang="ja-JP" altLang="en-US" dirty="0">
                <a:solidFill>
                  <a:prstClr val="black"/>
                </a:solidFill>
              </a:rPr>
              <a:t>・余白に自己資本として認められる金額を記載した経営状況分析申請書等</a:t>
            </a:r>
            <a:endParaRPr lang="en-US" altLang="ja-JP" dirty="0">
              <a:solidFill>
                <a:prstClr val="black"/>
              </a:solidFill>
            </a:endParaRPr>
          </a:p>
          <a:p>
            <a:pPr lvl="0"/>
            <a:r>
              <a:rPr lang="ja-JP" altLang="en-US" dirty="0">
                <a:solidFill>
                  <a:prstClr val="black"/>
                </a:solidFill>
              </a:rPr>
              <a:t>・証明をうけた指定様式の写し及び当該</a:t>
            </a:r>
            <a:r>
              <a:rPr lang="ja-JP" altLang="en-US" dirty="0" smtClean="0">
                <a:solidFill>
                  <a:prstClr val="black"/>
                </a:solidFill>
              </a:rPr>
              <a:t>借入に</a:t>
            </a:r>
            <a:r>
              <a:rPr lang="ja-JP" altLang="en-US" dirty="0">
                <a:solidFill>
                  <a:prstClr val="black"/>
                </a:solidFill>
              </a:rPr>
              <a:t>係る契約書の写し</a:t>
            </a:r>
            <a:endParaRPr lang="en-US" altLang="ja-JP" dirty="0">
              <a:solidFill>
                <a:prstClr val="black"/>
              </a:solidFill>
            </a:endParaRPr>
          </a:p>
          <a:p>
            <a:pPr lvl="0"/>
            <a:r>
              <a:rPr lang="ja-JP" altLang="en-US" dirty="0">
                <a:solidFill>
                  <a:prstClr val="black"/>
                </a:solidFill>
              </a:rPr>
              <a:t>・登録経理試験の合格証の写し（規則別記様式第</a:t>
            </a:r>
            <a:r>
              <a:rPr lang="en-US" altLang="ja-JP" dirty="0">
                <a:solidFill>
                  <a:prstClr val="black"/>
                </a:solidFill>
              </a:rPr>
              <a:t>25</a:t>
            </a:r>
            <a:r>
              <a:rPr lang="ja-JP" altLang="en-US" dirty="0">
                <a:solidFill>
                  <a:prstClr val="black"/>
                </a:solidFill>
              </a:rPr>
              <a:t>号の９）又は登録経理講習の修了証の写し</a:t>
            </a:r>
            <a:r>
              <a:rPr lang="ja-JP" altLang="en-US" dirty="0" smtClean="0">
                <a:solidFill>
                  <a:prstClr val="black"/>
                </a:solidFill>
              </a:rPr>
              <a:t>（別記</a:t>
            </a:r>
            <a:r>
              <a:rPr lang="ja-JP" altLang="en-US" dirty="0">
                <a:solidFill>
                  <a:prstClr val="black"/>
                </a:solidFill>
              </a:rPr>
              <a:t>様式</a:t>
            </a:r>
            <a:endParaRPr lang="en-US" altLang="ja-JP" dirty="0">
              <a:solidFill>
                <a:prstClr val="black"/>
              </a:solidFill>
            </a:endParaRPr>
          </a:p>
          <a:p>
            <a:pPr lvl="0"/>
            <a:r>
              <a:rPr lang="ja-JP" altLang="en-US" dirty="0">
                <a:solidFill>
                  <a:prstClr val="black"/>
                </a:solidFill>
              </a:rPr>
              <a:t>　第</a:t>
            </a:r>
            <a:r>
              <a:rPr lang="en-US" altLang="ja-JP" dirty="0">
                <a:solidFill>
                  <a:prstClr val="black"/>
                </a:solidFill>
              </a:rPr>
              <a:t>25</a:t>
            </a:r>
            <a:r>
              <a:rPr lang="ja-JP" altLang="en-US" dirty="0">
                <a:solidFill>
                  <a:prstClr val="black"/>
                </a:solidFill>
              </a:rPr>
              <a:t>号</a:t>
            </a:r>
            <a:r>
              <a:rPr lang="ja-JP" altLang="en-US" dirty="0" smtClean="0">
                <a:solidFill>
                  <a:prstClr val="black"/>
                </a:solidFill>
              </a:rPr>
              <a:t>の</a:t>
            </a:r>
            <a:r>
              <a:rPr lang="en-US" altLang="ja-JP" dirty="0" smtClean="0">
                <a:solidFill>
                  <a:prstClr val="black"/>
                </a:solidFill>
              </a:rPr>
              <a:t>10</a:t>
            </a:r>
            <a:r>
              <a:rPr lang="ja-JP" altLang="en-US" dirty="0" smtClean="0">
                <a:solidFill>
                  <a:prstClr val="black"/>
                </a:solidFill>
              </a:rPr>
              <a:t>）</a:t>
            </a:r>
            <a:r>
              <a:rPr lang="ja-JP" altLang="en-US" dirty="0">
                <a:solidFill>
                  <a:prstClr val="black"/>
                </a:solidFill>
              </a:rPr>
              <a:t>（</a:t>
            </a:r>
            <a:r>
              <a:rPr lang="en-US" altLang="ja-JP" dirty="0">
                <a:solidFill>
                  <a:prstClr val="black"/>
                </a:solidFill>
              </a:rPr>
              <a:t>Step.1</a:t>
            </a:r>
            <a:r>
              <a:rPr lang="ja-JP" altLang="en-US" dirty="0">
                <a:solidFill>
                  <a:prstClr val="black"/>
                </a:solidFill>
              </a:rPr>
              <a:t>において規則第</a:t>
            </a:r>
            <a:r>
              <a:rPr lang="en-US" altLang="ja-JP" dirty="0">
                <a:solidFill>
                  <a:prstClr val="black"/>
                </a:solidFill>
              </a:rPr>
              <a:t>18</a:t>
            </a:r>
            <a:r>
              <a:rPr lang="ja-JP" altLang="en-US" dirty="0">
                <a:solidFill>
                  <a:prstClr val="black"/>
                </a:solidFill>
              </a:rPr>
              <a:t>条の３第３項第２号ロ又はハに掲げる者が証明している場合）</a:t>
            </a:r>
            <a:endParaRPr lang="en-US" altLang="ja-JP" dirty="0">
              <a:solidFill>
                <a:prstClr val="black"/>
              </a:solidFill>
            </a:endParaRPr>
          </a:p>
        </p:txBody>
      </p:sp>
      <p:sp>
        <p:nvSpPr>
          <p:cNvPr id="24" name="テキスト ボックス 23"/>
          <p:cNvSpPr txBox="1"/>
          <p:nvPr/>
        </p:nvSpPr>
        <p:spPr>
          <a:xfrm>
            <a:off x="674915" y="4830982"/>
            <a:ext cx="4040777" cy="369332"/>
          </a:xfrm>
          <a:prstGeom prst="rect">
            <a:avLst/>
          </a:prstGeom>
          <a:noFill/>
        </p:spPr>
        <p:txBody>
          <a:bodyPr wrap="square" rtlCol="0">
            <a:spAutoFit/>
          </a:bodyPr>
          <a:lstStyle/>
          <a:p>
            <a:r>
              <a:rPr kumimoji="1" lang="en-US" altLang="ja-JP" b="1" dirty="0" smtClean="0"/>
              <a:t>Step3.</a:t>
            </a:r>
            <a:r>
              <a:rPr lang="ja-JP" altLang="en-US" b="1" dirty="0"/>
              <a:t> </a:t>
            </a:r>
            <a:r>
              <a:rPr lang="ja-JP" altLang="en-US" b="1" dirty="0" smtClean="0"/>
              <a:t>茨城県への提出</a:t>
            </a:r>
            <a:endParaRPr kumimoji="1" lang="ja-JP" altLang="en-US" b="1" dirty="0"/>
          </a:p>
        </p:txBody>
      </p:sp>
      <p:sp>
        <p:nvSpPr>
          <p:cNvPr id="26" name="テキスト ボックス 25"/>
          <p:cNvSpPr txBox="1"/>
          <p:nvPr/>
        </p:nvSpPr>
        <p:spPr>
          <a:xfrm>
            <a:off x="692332" y="5170072"/>
            <a:ext cx="10807336" cy="646331"/>
          </a:xfrm>
          <a:prstGeom prst="rect">
            <a:avLst/>
          </a:prstGeom>
          <a:noFill/>
        </p:spPr>
        <p:txBody>
          <a:bodyPr wrap="square" rtlCol="0">
            <a:spAutoFit/>
          </a:bodyPr>
          <a:lstStyle/>
          <a:p>
            <a:r>
              <a:rPr lang="ja-JP" altLang="en-US" dirty="0"/>
              <a:t>資本性</a:t>
            </a:r>
            <a:r>
              <a:rPr lang="ja-JP" altLang="en-US" dirty="0" smtClean="0"/>
              <a:t>借入金のうち</a:t>
            </a:r>
            <a:r>
              <a:rPr kumimoji="1" lang="ja-JP" altLang="en-US" dirty="0" smtClean="0"/>
              <a:t>自己資本と認められる金額を加算した自己資本額を経営規模等評価申請書に記載し、</a:t>
            </a:r>
            <a:endParaRPr kumimoji="1" lang="en-US" altLang="ja-JP" dirty="0" smtClean="0"/>
          </a:p>
          <a:p>
            <a:r>
              <a:rPr kumimoji="1" lang="ja-JP" altLang="en-US" dirty="0" smtClean="0"/>
              <a:t>経営状況分析の申請時に提出した指定様式の写しを提出する</a:t>
            </a:r>
            <a:endParaRPr kumimoji="1" lang="ja-JP" altLang="en-US" dirty="0"/>
          </a:p>
        </p:txBody>
      </p:sp>
    </p:spTree>
    <p:extLst>
      <p:ext uri="{BB962C8B-B14F-4D97-AF65-F5344CB8AC3E}">
        <p14:creationId xmlns:p14="http://schemas.microsoft.com/office/powerpoint/2010/main" val="24931278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685</TotalTime>
  <Words>307</Words>
  <Application>Microsoft Office PowerPoint</Application>
  <PresentationFormat>ワイド画面</PresentationFormat>
  <Paragraphs>17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茨城県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本取り扱いを求める場合の申請の流れ</dc:title>
  <dc:creator>政策企画部情報システム課</dc:creator>
  <cp:lastModifiedBy>政策企画部情報システム課</cp:lastModifiedBy>
  <cp:revision>28</cp:revision>
  <dcterms:created xsi:type="dcterms:W3CDTF">2025-07-07T05:22:10Z</dcterms:created>
  <dcterms:modified xsi:type="dcterms:W3CDTF">2025-07-28T06:43:21Z</dcterms:modified>
</cp:coreProperties>
</file>